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varScale="1">
        <p:scale>
          <a:sx n="83" d="100"/>
          <a:sy n="83" d="100"/>
        </p:scale>
        <p:origin x="111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5.493"/>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7.03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37.59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0.056"/>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2.30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5.04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1T21:08:45.80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DETI / MEI / PDE / 2022-23</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03/07/2024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E431C0BB-DC71-4713-A787-95011EDB8CA8}" type="datetimeFigureOut">
              <a:rPr lang="pt-PT" smtClean="0"/>
              <a:t>03/07/2024</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E431C0BB-DC71-4713-A787-95011EDB8CA8}" type="datetimeFigureOut">
              <a:rPr lang="pt-PT" smtClean="0"/>
              <a:t>03/07/2024</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E431C0BB-DC71-4713-A787-95011EDB8CA8}" type="datetimeFigureOut">
              <a:rPr lang="pt-PT" smtClean="0"/>
              <a:t>03/07/2024</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03/07/2024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E431C0BB-DC71-4713-A787-95011EDB8CA8}" type="datetimeFigureOut">
              <a:rPr lang="pt-PT" smtClean="0"/>
              <a:t>03/07/2024</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31C0BB-DC71-4713-A787-95011EDB8CA8}" type="datetimeFigureOut">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customXml" Target="../ink/ink3.xml"/><Relationship Id="rId3" Type="http://schemas.openxmlformats.org/officeDocument/2006/relationships/hyperlink" Target="mailto:gilteixeira@ua.pt" TargetMode="External"/><Relationship Id="rId7" Type="http://schemas.openxmlformats.org/officeDocument/2006/relationships/image" Target="../media/image1.png"/><Relationship Id="rId12" Type="http://schemas.openxmlformats.org/officeDocument/2006/relationships/customXml" Target="../ink/ink2.xml"/><Relationship Id="rId17" Type="http://schemas.openxmlformats.org/officeDocument/2006/relationships/customXml" Target="../ink/ink7.xml"/><Relationship Id="rId2" Type="http://schemas.openxmlformats.org/officeDocument/2006/relationships/notesSlide" Target="../notesSlides/notesSlide1.xml"/><Relationship Id="rId16" Type="http://schemas.openxmlformats.org/officeDocument/2006/relationships/customXml" Target="../ink/ink6.xml"/><Relationship Id="rId1" Type="http://schemas.openxmlformats.org/officeDocument/2006/relationships/slideLayout" Target="../slideLayouts/slideLayout1.xml"/><Relationship Id="rId6" Type="http://schemas.openxmlformats.org/officeDocument/2006/relationships/hyperlink" Target="mailto:Vieira.e@ua.pt" TargetMode="External"/><Relationship Id="rId11" Type="http://schemas.openxmlformats.org/officeDocument/2006/relationships/image" Target="../media/image4.png"/><Relationship Id="rId5" Type="http://schemas.openxmlformats.org/officeDocument/2006/relationships/hyperlink" Target="mailto:jmpa@ua.pt" TargetMode="External"/><Relationship Id="rId15" Type="http://schemas.openxmlformats.org/officeDocument/2006/relationships/customXml" Target="../ink/ink5.xml"/><Relationship Id="rId10" Type="http://schemas.openxmlformats.org/officeDocument/2006/relationships/customXml" Target="../ink/ink1.xml"/><Relationship Id="rId4" Type="http://schemas.openxmlformats.org/officeDocument/2006/relationships/hyperlink" Target="mailto:jaf@ua.pt" TargetMode="External"/><Relationship Id="rId9" Type="http://schemas.openxmlformats.org/officeDocument/2006/relationships/image" Target="../media/image3.png"/><Relationship Id="rId14" Type="http://schemas.openxmlformats.org/officeDocument/2006/relationships/customXml" Target="../ink/ink4.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9.png"/><Relationship Id="rId18" Type="http://schemas.openxmlformats.org/officeDocument/2006/relationships/customXml" Target="../ink/ink15.xml"/><Relationship Id="rId26" Type="http://schemas.openxmlformats.org/officeDocument/2006/relationships/customXml" Target="../ink/ink22.xml"/><Relationship Id="rId3" Type="http://schemas.openxmlformats.org/officeDocument/2006/relationships/image" Target="../media/image5.png"/><Relationship Id="rId21" Type="http://schemas.openxmlformats.org/officeDocument/2006/relationships/customXml" Target="../ink/ink17.xml"/><Relationship Id="rId7" Type="http://schemas.openxmlformats.org/officeDocument/2006/relationships/customXml" Target="../ink/ink9.xml"/><Relationship Id="rId12" Type="http://schemas.openxmlformats.org/officeDocument/2006/relationships/customXml" Target="../ink/ink12.xml"/><Relationship Id="rId17" Type="http://schemas.openxmlformats.org/officeDocument/2006/relationships/image" Target="../media/image11.png"/><Relationship Id="rId25" Type="http://schemas.openxmlformats.org/officeDocument/2006/relationships/customXml" Target="../ink/ink21.xml"/><Relationship Id="rId2" Type="http://schemas.openxmlformats.org/officeDocument/2006/relationships/notesSlide" Target="../notesSlides/notesSlide4.xml"/><Relationship Id="rId16" Type="http://schemas.openxmlformats.org/officeDocument/2006/relationships/customXml" Target="../ink/ink1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customXml" Target="../ink/ink20.xml"/><Relationship Id="rId5" Type="http://schemas.openxmlformats.org/officeDocument/2006/relationships/customXml" Target="../ink/ink8.xml"/><Relationship Id="rId15" Type="http://schemas.openxmlformats.org/officeDocument/2006/relationships/image" Target="../media/image10.png"/><Relationship Id="rId23" Type="http://schemas.openxmlformats.org/officeDocument/2006/relationships/customXml" Target="../ink/ink19.xml"/><Relationship Id="rId28" Type="http://schemas.openxmlformats.org/officeDocument/2006/relationships/customXml" Target="../ink/ink24.xml"/><Relationship Id="rId10" Type="http://schemas.openxmlformats.org/officeDocument/2006/relationships/customXml" Target="../ink/ink11.xml"/><Relationship Id="rId19" Type="http://schemas.openxmlformats.org/officeDocument/2006/relationships/customXml" Target="../ink/ink16.xml"/><Relationship Id="rId4" Type="http://schemas.openxmlformats.org/officeDocument/2006/relationships/image" Target="../media/image6.png"/><Relationship Id="rId9" Type="http://schemas.openxmlformats.org/officeDocument/2006/relationships/image" Target="../media/image7.png"/><Relationship Id="rId14" Type="http://schemas.openxmlformats.org/officeDocument/2006/relationships/customXml" Target="../ink/ink13.xml"/><Relationship Id="rId22" Type="http://schemas.openxmlformats.org/officeDocument/2006/relationships/customXml" Target="../ink/ink18.xml"/><Relationship Id="rId27" Type="http://schemas.openxmlformats.org/officeDocument/2006/relationships/customXml" Target="../ink/ink2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9.png"/><Relationship Id="rId18" Type="http://schemas.openxmlformats.org/officeDocument/2006/relationships/customXml" Target="../ink/ink32.xml"/><Relationship Id="rId26" Type="http://schemas.openxmlformats.org/officeDocument/2006/relationships/customXml" Target="../ink/ink39.xml"/><Relationship Id="rId3" Type="http://schemas.openxmlformats.org/officeDocument/2006/relationships/customXml" Target="../ink/ink25.xml"/><Relationship Id="rId21" Type="http://schemas.openxmlformats.org/officeDocument/2006/relationships/customXml" Target="../ink/ink34.xml"/><Relationship Id="rId7" Type="http://schemas.openxmlformats.org/officeDocument/2006/relationships/customXml" Target="../ink/ink26.xml"/><Relationship Id="rId12" Type="http://schemas.openxmlformats.org/officeDocument/2006/relationships/customXml" Target="../ink/ink29.xml"/><Relationship Id="rId17" Type="http://schemas.openxmlformats.org/officeDocument/2006/relationships/image" Target="../media/image11.png"/><Relationship Id="rId25" Type="http://schemas.openxmlformats.org/officeDocument/2006/relationships/customXml" Target="../ink/ink38.xml"/><Relationship Id="rId2" Type="http://schemas.openxmlformats.org/officeDocument/2006/relationships/notesSlide" Target="../notesSlides/notesSlide6.xml"/><Relationship Id="rId16" Type="http://schemas.openxmlformats.org/officeDocument/2006/relationships/customXml" Target="../ink/ink31.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customXml" Target="../ink/ink37.xml"/><Relationship Id="rId15" Type="http://schemas.openxmlformats.org/officeDocument/2006/relationships/image" Target="../media/image10.png"/><Relationship Id="rId23" Type="http://schemas.openxmlformats.org/officeDocument/2006/relationships/customXml" Target="../ink/ink36.xml"/><Relationship Id="rId28" Type="http://schemas.openxmlformats.org/officeDocument/2006/relationships/customXml" Target="../ink/ink41.xml"/><Relationship Id="rId10" Type="http://schemas.openxmlformats.org/officeDocument/2006/relationships/customXml" Target="../ink/ink28.xml"/><Relationship Id="rId19" Type="http://schemas.openxmlformats.org/officeDocument/2006/relationships/customXml" Target="../ink/ink33.xml"/><Relationship Id="rId9" Type="http://schemas.openxmlformats.org/officeDocument/2006/relationships/image" Target="../media/image7.png"/><Relationship Id="rId14" Type="http://schemas.openxmlformats.org/officeDocument/2006/relationships/customXml" Target="../ink/ink30.xml"/><Relationship Id="rId22" Type="http://schemas.openxmlformats.org/officeDocument/2006/relationships/customXml" Target="../ink/ink35.xml"/><Relationship Id="rId27" Type="http://schemas.openxmlformats.org/officeDocument/2006/relationships/customXml" Target="../ink/ink40.xml"/><Relationship Id="rId30"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latin typeface="Arial" panose="020B0604020202020204" pitchFamily="34" charset="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latin typeface="Arial" panose="020B0604020202020204" pitchFamily="34" charset="0"/>
                <a:cs typeface="Arial" panose="020B0604020202020204" pitchFamily="34" charset="0"/>
              </a:rPr>
              <a:t>Gil Teixeira - </a:t>
            </a:r>
            <a:r>
              <a:rPr lang="pt-BR" sz="1600" dirty="0">
                <a:latin typeface="Arial" panose="020B0604020202020204" pitchFamily="34" charset="0"/>
                <a:cs typeface="Arial" panose="020B0604020202020204" pitchFamily="34" charset="0"/>
                <a:hlinkClick r:id="rId3"/>
              </a:rPr>
              <a:t>gilteixeira@ua.pt</a:t>
            </a:r>
            <a:r>
              <a:rPr lang="pt-BR" sz="1600" dirty="0">
                <a:latin typeface="Arial" panose="020B0604020202020204" pitchFamily="34" charset="0"/>
                <a:cs typeface="Arial" panose="020B0604020202020204" pitchFamily="34" charset="0"/>
              </a:rPr>
              <a:t> - 88194</a:t>
            </a:r>
          </a:p>
          <a:p>
            <a:pPr algn="l"/>
            <a:r>
              <a:rPr lang="es-ES" sz="1600" dirty="0">
                <a:latin typeface="Arial" panose="020B0604020202020204" pitchFamily="34" charset="0"/>
                <a:cs typeface="Arial" panose="020B0604020202020204" pitchFamily="34" charset="0"/>
              </a:rPr>
              <a:t>José Fonseca – </a:t>
            </a:r>
            <a:r>
              <a:rPr lang="es-ES" sz="1600" dirty="0">
                <a:latin typeface="Arial" panose="020B0604020202020204" pitchFamily="34" charset="0"/>
                <a:cs typeface="Arial" panose="020B0604020202020204" pitchFamily="34" charset="0"/>
                <a:hlinkClick r:id="rId4"/>
              </a:rPr>
              <a:t>jaf@ua.pt</a:t>
            </a:r>
            <a:endParaRPr lang="pt-BR" sz="1600" dirty="0">
              <a:latin typeface="Arial" panose="020B0604020202020204" pitchFamily="34" charset="0"/>
              <a:cs typeface="Arial" panose="020B0604020202020204" pitchFamily="34" charset="0"/>
            </a:endParaRPr>
          </a:p>
          <a:p>
            <a:pPr algn="l"/>
            <a:r>
              <a:rPr lang="pt-BR" sz="1600" dirty="0">
                <a:latin typeface="Arial" panose="020B0604020202020204" pitchFamily="34" charset="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5"/>
              </a:rPr>
              <a:t>jmpa@ua.pt </a:t>
            </a:r>
            <a:endParaRPr lang="en-GB" sz="1600" dirty="0">
              <a:solidFill>
                <a:prstClr val="black"/>
              </a:solidFill>
              <a:latin typeface="Aptos" panose="020B0004020202020204"/>
            </a:endParaRPr>
          </a:p>
          <a:p>
            <a:pPr algn="l"/>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rPr>
              <a:t>Emanuel Vieira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6"/>
              </a:rPr>
              <a:t>Vieira.e@ua.pt</a:t>
            </a:r>
            <a:endParaRPr lang="pt-BR" sz="1600">
              <a:latin typeface="Arial" panose="020B0604020202020204" pitchFamily="34" charset="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894114" y="4411132"/>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sp>
        <p:nvSpPr>
          <p:cNvPr id="5" name="Marcador de Posição do Rodapé 4">
            <a:extLst>
              <a:ext uri="{FF2B5EF4-FFF2-40B4-BE49-F238E27FC236}">
                <a16:creationId xmlns:a16="http://schemas.microsoft.com/office/drawing/2014/main" id="{7FD48C33-D772-4190-9E7E-3A3BA1F6FDE7}"/>
              </a:ext>
            </a:extLst>
          </p:cNvPr>
          <p:cNvSpPr>
            <a:spLocks noGrp="1"/>
          </p:cNvSpPr>
          <p:nvPr>
            <p:ph type="ftr" sz="quarter" idx="11"/>
          </p:nvPr>
        </p:nvSpPr>
        <p:spPr>
          <a:xfrm>
            <a:off x="9199459" y="6359467"/>
            <a:ext cx="2265435" cy="271422"/>
          </a:xfrm>
        </p:spPr>
        <p:txBody>
          <a:bodyPr/>
          <a:lstStyle/>
          <a:p>
            <a:r>
              <a:rPr lang="pt-PT" sz="1000">
                <a:solidFill>
                  <a:schemeClr val="bg2">
                    <a:lumMod val="75000"/>
                  </a:schemeClr>
                </a:solidFill>
              </a:rPr>
              <a:t>© 2022, Instituto de Tel</a:t>
            </a:r>
            <a:r>
              <a:rPr lang="pt-PT">
                <a:solidFill>
                  <a:schemeClr val="bg2">
                    <a:lumMod val="75000"/>
                  </a:schemeClr>
                </a:solidFill>
              </a:rPr>
              <a:t>e</a:t>
            </a:r>
            <a:r>
              <a:rPr lang="pt-PT" sz="1000">
                <a:solidFill>
                  <a:schemeClr val="bg2">
                    <a:lumMod val="75000"/>
                  </a:schemeClr>
                </a:solidFill>
              </a:rPr>
              <a:t>comunicações</a:t>
            </a:r>
            <a:endParaRPr lang="pt-PT" sz="1000" dirty="0">
              <a:solidFill>
                <a:schemeClr val="bg2">
                  <a:lumMod val="75000"/>
                </a:schemeClr>
              </a:solidFill>
            </a:endParaRPr>
          </a:p>
        </p:txBody>
      </p:sp>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latin typeface="Arial" panose="020B0604020202020204" pitchFamily="34" charset="0"/>
                <a:cs typeface="Arial" panose="020B0604020202020204" pitchFamily="34" charset="0"/>
              </a:rPr>
              <a:t>Student:</a:t>
            </a:r>
          </a:p>
          <a:p>
            <a:pPr algn="l"/>
            <a:r>
              <a:rPr lang="pt-BR" sz="1600" dirty="0">
                <a:latin typeface="Arial" panose="020B0604020202020204" pitchFamily="34" charset="0"/>
                <a:cs typeface="Arial" panose="020B0604020202020204" pitchFamily="34" charset="0"/>
              </a:rPr>
              <a:t>Supervisor</a:t>
            </a:r>
          </a:p>
          <a:p>
            <a:pPr algn="l"/>
            <a:r>
              <a:rPr lang="pt-BR" sz="1600" dirty="0">
                <a:latin typeface="Arial" panose="020B0604020202020204" pitchFamily="34" charset="0"/>
                <a:cs typeface="Arial" panose="020B0604020202020204" pitchFamily="34" charset="0"/>
              </a:rPr>
              <a:t>Co-supervisor</a:t>
            </a:r>
          </a:p>
          <a:p>
            <a:pPr algn="l"/>
            <a:r>
              <a:rPr lang="pt-BR" sz="1600">
                <a:latin typeface="Arial"/>
                <a:cs typeface="Arial"/>
              </a:rPr>
              <a:t>Collaborator</a:t>
            </a:r>
            <a:endParaRPr lang="pt-BR" sz="1600" dirty="0">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D4509D78-4263-E106-AA57-5632A1B2BFE3}"/>
              </a:ext>
            </a:extLst>
          </p:cNvPr>
          <p:cNvGrpSpPr/>
          <p:nvPr/>
        </p:nvGrpSpPr>
        <p:grpSpPr>
          <a:xfrm>
            <a:off x="10005973" y="6384930"/>
            <a:ext cx="93960" cy="20880"/>
            <a:chOff x="10005973" y="6384930"/>
            <a:chExt cx="93960" cy="20880"/>
          </a:xfrm>
        </p:grpSpPr>
        <mc:AlternateContent xmlns:mc="http://schemas.openxmlformats.org/markup-compatibility/2006" xmlns:p14="http://schemas.microsoft.com/office/powerpoint/2010/main">
          <mc:Choice Requires="p14">
            <p:contentPart p14:bwMode="auto" r:id="rId10">
              <p14:nvContentPartPr>
                <p14:cNvPr id="39" name="Ink 38">
                  <a:extLst>
                    <a:ext uri="{FF2B5EF4-FFF2-40B4-BE49-F238E27FC236}">
                      <a16:creationId xmlns:a16="http://schemas.microsoft.com/office/drawing/2014/main" id="{8E472B67-9AAA-210D-F716-68D2C7656EC7}"/>
                    </a:ext>
                  </a:extLst>
                </p14:cNvPr>
                <p14:cNvContentPartPr/>
                <p14:nvPr/>
              </p14:nvContentPartPr>
              <p14:xfrm>
                <a:off x="10005973" y="6394290"/>
                <a:ext cx="360" cy="360"/>
              </p14:xfrm>
            </p:contentPart>
          </mc:Choice>
          <mc:Fallback xmlns="">
            <p:pic>
              <p:nvPicPr>
                <p:cNvPr id="39" name="Ink 38">
                  <a:extLst>
                    <a:ext uri="{FF2B5EF4-FFF2-40B4-BE49-F238E27FC236}">
                      <a16:creationId xmlns:a16="http://schemas.microsoft.com/office/drawing/2014/main" id="{8E472B67-9AAA-210D-F716-68D2C7656EC7}"/>
                    </a:ext>
                  </a:extLst>
                </p:cNvPr>
                <p:cNvPicPr/>
                <p:nvPr/>
              </p:nvPicPr>
              <p:blipFill>
                <a:blip r:embed="rId11"/>
                <a:stretch>
                  <a:fillRect/>
                </a:stretch>
              </p:blipFill>
              <p:spPr>
                <a:xfrm>
                  <a:off x="9942973" y="63316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Ink 39">
                  <a:extLst>
                    <a:ext uri="{FF2B5EF4-FFF2-40B4-BE49-F238E27FC236}">
                      <a16:creationId xmlns:a16="http://schemas.microsoft.com/office/drawing/2014/main" id="{FF6DD147-E9EE-6A1B-DB9F-CA51C6B83B47}"/>
                    </a:ext>
                  </a:extLst>
                </p14:cNvPr>
                <p14:cNvContentPartPr/>
                <p14:nvPr/>
              </p14:nvContentPartPr>
              <p14:xfrm>
                <a:off x="10032973" y="6384930"/>
                <a:ext cx="360" cy="360"/>
              </p14:xfrm>
            </p:contentPart>
          </mc:Choice>
          <mc:Fallback xmlns="">
            <p:pic>
              <p:nvPicPr>
                <p:cNvPr id="40" name="Ink 39">
                  <a:extLst>
                    <a:ext uri="{FF2B5EF4-FFF2-40B4-BE49-F238E27FC236}">
                      <a16:creationId xmlns:a16="http://schemas.microsoft.com/office/drawing/2014/main" id="{FF6DD147-E9EE-6A1B-DB9F-CA51C6B83B47}"/>
                    </a:ext>
                  </a:extLst>
                </p:cNvPr>
                <p:cNvPicPr/>
                <p:nvPr/>
              </p:nvPicPr>
              <p:blipFill>
                <a:blip r:embed="rId11"/>
                <a:stretch>
                  <a:fillRect/>
                </a:stretch>
              </p:blipFill>
              <p:spPr>
                <a:xfrm>
                  <a:off x="9969973" y="63219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AF62925E-F76C-B738-DE03-7CACCA2E515F}"/>
                    </a:ext>
                  </a:extLst>
                </p14:cNvPr>
                <p14:cNvContentPartPr/>
                <p14:nvPr/>
              </p14:nvContentPartPr>
              <p14:xfrm>
                <a:off x="10086613" y="6384930"/>
                <a:ext cx="360" cy="360"/>
              </p14:xfrm>
            </p:contentPart>
          </mc:Choice>
          <mc:Fallback xmlns="">
            <p:pic>
              <p:nvPicPr>
                <p:cNvPr id="41" name="Ink 40">
                  <a:extLst>
                    <a:ext uri="{FF2B5EF4-FFF2-40B4-BE49-F238E27FC236}">
                      <a16:creationId xmlns:a16="http://schemas.microsoft.com/office/drawing/2014/main" id="{AF62925E-F76C-B738-DE03-7CACCA2E515F}"/>
                    </a:ext>
                  </a:extLst>
                </p:cNvPr>
                <p:cNvPicPr/>
                <p:nvPr/>
              </p:nvPicPr>
              <p:blipFill>
                <a:blip r:embed="rId11"/>
                <a:stretch>
                  <a:fillRect/>
                </a:stretch>
              </p:blipFill>
              <p:spPr>
                <a:xfrm>
                  <a:off x="10023973" y="632193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E10A8955-D8A7-8C73-F1CB-7082E59FE377}"/>
                    </a:ext>
                  </a:extLst>
                </p14:cNvPr>
                <p14:cNvContentPartPr/>
                <p14:nvPr/>
              </p14:nvContentPartPr>
              <p14:xfrm>
                <a:off x="10094533" y="6402210"/>
                <a:ext cx="360" cy="360"/>
              </p14:xfrm>
            </p:contentPart>
          </mc:Choice>
          <mc:Fallback xmlns="">
            <p:pic>
              <p:nvPicPr>
                <p:cNvPr id="44" name="Ink 43">
                  <a:extLst>
                    <a:ext uri="{FF2B5EF4-FFF2-40B4-BE49-F238E27FC236}">
                      <a16:creationId xmlns:a16="http://schemas.microsoft.com/office/drawing/2014/main" id="{E10A8955-D8A7-8C73-F1CB-7082E59FE377}"/>
                    </a:ext>
                  </a:extLst>
                </p:cNvPr>
                <p:cNvPicPr/>
                <p:nvPr/>
              </p:nvPicPr>
              <p:blipFill>
                <a:blip r:embed="rId11"/>
                <a:stretch>
                  <a:fillRect/>
                </a:stretch>
              </p:blipFill>
              <p:spPr>
                <a:xfrm>
                  <a:off x="10031893" y="63395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6" name="Ink 45">
                  <a:extLst>
                    <a:ext uri="{FF2B5EF4-FFF2-40B4-BE49-F238E27FC236}">
                      <a16:creationId xmlns:a16="http://schemas.microsoft.com/office/drawing/2014/main" id="{6083C2A6-FC44-B800-4EE6-CAF32515AF7D}"/>
                    </a:ext>
                  </a:extLst>
                </p14:cNvPr>
                <p14:cNvContentPartPr/>
                <p14:nvPr/>
              </p14:nvContentPartPr>
              <p14:xfrm>
                <a:off x="10086613" y="6402210"/>
                <a:ext cx="360" cy="360"/>
              </p14:xfrm>
            </p:contentPart>
          </mc:Choice>
          <mc:Fallback xmlns="">
            <p:pic>
              <p:nvPicPr>
                <p:cNvPr id="46" name="Ink 45">
                  <a:extLst>
                    <a:ext uri="{FF2B5EF4-FFF2-40B4-BE49-F238E27FC236}">
                      <a16:creationId xmlns:a16="http://schemas.microsoft.com/office/drawing/2014/main" id="{6083C2A6-FC44-B800-4EE6-CAF32515AF7D}"/>
                    </a:ext>
                  </a:extLst>
                </p:cNvPr>
                <p:cNvPicPr/>
                <p:nvPr/>
              </p:nvPicPr>
              <p:blipFill>
                <a:blip r:embed="rId11"/>
                <a:stretch>
                  <a:fillRect/>
                </a:stretch>
              </p:blipFill>
              <p:spPr>
                <a:xfrm>
                  <a:off x="10023973" y="633957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D79F007B-4820-CB48-0A3B-B4AC705459F7}"/>
                    </a:ext>
                  </a:extLst>
                </p14:cNvPr>
                <p14:cNvContentPartPr/>
                <p14:nvPr/>
              </p14:nvContentPartPr>
              <p14:xfrm>
                <a:off x="10091653" y="6405450"/>
                <a:ext cx="360" cy="360"/>
              </p14:xfrm>
            </p:contentPart>
          </mc:Choice>
          <mc:Fallback xmlns="">
            <p:pic>
              <p:nvPicPr>
                <p:cNvPr id="49" name="Ink 48">
                  <a:extLst>
                    <a:ext uri="{FF2B5EF4-FFF2-40B4-BE49-F238E27FC236}">
                      <a16:creationId xmlns:a16="http://schemas.microsoft.com/office/drawing/2014/main" id="{D79F007B-4820-CB48-0A3B-B4AC705459F7}"/>
                    </a:ext>
                  </a:extLst>
                </p:cNvPr>
                <p:cNvPicPr/>
                <p:nvPr/>
              </p:nvPicPr>
              <p:blipFill>
                <a:blip r:embed="rId11"/>
                <a:stretch>
                  <a:fillRect/>
                </a:stretch>
              </p:blipFill>
              <p:spPr>
                <a:xfrm>
                  <a:off x="10028653" y="63424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8EFE96EA-58C2-AF8A-5767-963DC62CECB2}"/>
                    </a:ext>
                  </a:extLst>
                </p14:cNvPr>
                <p14:cNvContentPartPr/>
                <p14:nvPr/>
              </p14:nvContentPartPr>
              <p14:xfrm>
                <a:off x="10099573" y="6405450"/>
                <a:ext cx="360" cy="360"/>
              </p14:xfrm>
            </p:contentPart>
          </mc:Choice>
          <mc:Fallback xmlns="">
            <p:pic>
              <p:nvPicPr>
                <p:cNvPr id="50" name="Ink 49">
                  <a:extLst>
                    <a:ext uri="{FF2B5EF4-FFF2-40B4-BE49-F238E27FC236}">
                      <a16:creationId xmlns:a16="http://schemas.microsoft.com/office/drawing/2014/main" id="{8EFE96EA-58C2-AF8A-5767-963DC62CECB2}"/>
                    </a:ext>
                  </a:extLst>
                </p:cNvPr>
                <p:cNvPicPr/>
                <p:nvPr/>
              </p:nvPicPr>
              <p:blipFill>
                <a:blip r:embed="rId11"/>
                <a:stretch>
                  <a:fillRect/>
                </a:stretch>
              </p:blipFill>
              <p:spPr>
                <a:xfrm>
                  <a:off x="10036573" y="6342450"/>
                  <a:ext cx="126000" cy="126000"/>
                </a:xfrm>
                <a:prstGeom prst="rect">
                  <a:avLst/>
                </a:prstGeom>
              </p:spPr>
            </p:pic>
          </mc:Fallback>
        </mc:AlternateContent>
      </p:grpSp>
      <p:sp>
        <p:nvSpPr>
          <p:cNvPr id="8" name="TextBox 7">
            <a:extLst>
              <a:ext uri="{FF2B5EF4-FFF2-40B4-BE49-F238E27FC236}">
                <a16:creationId xmlns:a16="http://schemas.microsoft.com/office/drawing/2014/main" id="{F9B818AA-593A-1A24-1D12-FF1CF6A1DD9B}"/>
              </a:ext>
            </a:extLst>
          </p:cNvPr>
          <p:cNvSpPr txBox="1"/>
          <p:nvPr/>
        </p:nvSpPr>
        <p:spPr>
          <a:xfrm>
            <a:off x="9825028" y="6280146"/>
            <a:ext cx="460373" cy="246221"/>
          </a:xfrm>
          <a:prstGeom prst="rect">
            <a:avLst/>
          </a:prstGeom>
          <a:noFill/>
        </p:spPr>
        <p:txBody>
          <a:bodyPr wrap="square" rtlCol="0">
            <a:spAutoFit/>
          </a:bodyPr>
          <a:lstStyle/>
          <a:p>
            <a:r>
              <a:rPr lang="pt-PT" sz="1000" dirty="0">
                <a:solidFill>
                  <a:srgbClr val="AEAEAE"/>
                </a:solidFill>
              </a:rPr>
              <a:t>2024</a:t>
            </a:r>
            <a:endParaRPr lang="en-US" sz="1000" dirty="0">
              <a:solidFill>
                <a:srgbClr val="AEAEAE"/>
              </a:solidFill>
            </a:endParaRP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a:t>
            </a:r>
            <a:r>
              <a:rPr lang="pt-PT" err="1"/>
              <a:t>User</a:t>
            </a:r>
            <a:r>
              <a:rPr lang="pt-PT" dirty="0"/>
              <a:t> (</a:t>
            </a:r>
            <a:r>
              <a:rPr lang="pt-PT" b="1" dirty="0"/>
              <a:t>VRU</a:t>
            </a:r>
            <a:r>
              <a:rPr lang="pt-PT" dirty="0"/>
              <a:t>)</a:t>
            </a:r>
          </a:p>
          <a:p>
            <a:pPr lvl="1"/>
            <a:r>
              <a:rPr lang="pt-PT"/>
              <a:t>Share </a:t>
            </a:r>
            <a:r>
              <a:rPr lang="pt-PT" b="1"/>
              <a:t>VRU </a:t>
            </a:r>
            <a:r>
              <a:rPr lang="pt-PT" err="1"/>
              <a:t>location</a:t>
            </a:r>
            <a:r>
              <a:rPr lang="pt-PT"/>
              <a:t> in real time</a:t>
            </a:r>
          </a:p>
          <a:p>
            <a:pPr lvl="1"/>
            <a:r>
              <a:rPr lang="pt-PT" err="1"/>
              <a:t>Send</a:t>
            </a:r>
            <a:r>
              <a:rPr lang="pt-PT"/>
              <a:t> </a:t>
            </a:r>
            <a:r>
              <a:rPr lang="pt-PT" err="1"/>
              <a:t>and</a:t>
            </a:r>
            <a:r>
              <a:rPr lang="pt-PT"/>
              <a:t> </a:t>
            </a:r>
            <a:r>
              <a:rPr lang="pt-PT" err="1"/>
              <a:t>receive</a:t>
            </a:r>
            <a:r>
              <a:rPr lang="pt-PT"/>
              <a:t> </a:t>
            </a:r>
            <a:r>
              <a:rPr lang="pt-PT" err="1"/>
              <a:t>road</a:t>
            </a:r>
            <a:r>
              <a:rPr lang="pt-PT"/>
              <a:t> </a:t>
            </a:r>
            <a:r>
              <a:rPr lang="pt-PT"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err="1">
                <a:latin typeface="Aptos"/>
                <a:cs typeface="Arial"/>
              </a:rPr>
              <a:t>Send</a:t>
            </a:r>
            <a:r>
              <a:rPr lang="pt-PT">
                <a:latin typeface="Aptos"/>
                <a:cs typeface="Arial"/>
              </a:rPr>
              <a:t> </a:t>
            </a:r>
            <a:r>
              <a:rPr lang="pt-PT" err="1">
                <a:latin typeface="Aptos"/>
                <a:cs typeface="Arial"/>
              </a:rPr>
              <a:t>and</a:t>
            </a:r>
            <a:r>
              <a:rPr lang="pt-PT">
                <a:latin typeface="Aptos"/>
                <a:cs typeface="Arial"/>
              </a:rPr>
              <a:t> </a:t>
            </a:r>
            <a:r>
              <a:rPr lang="pt-PT" err="1">
                <a:latin typeface="Aptos"/>
                <a:cs typeface="Arial"/>
              </a:rPr>
              <a:t>receive</a:t>
            </a:r>
            <a:r>
              <a:rPr lang="pt-PT">
                <a:latin typeface="Aptos"/>
                <a:cs typeface="Arial"/>
              </a:rPr>
              <a:t> </a:t>
            </a:r>
            <a:r>
              <a:rPr lang="pt-PT" err="1">
                <a:latin typeface="Aptos"/>
                <a:cs typeface="Arial"/>
              </a:rPr>
              <a:t>road</a:t>
            </a:r>
            <a:r>
              <a:rPr lang="pt-PT">
                <a:latin typeface="Aptos"/>
                <a:cs typeface="Arial"/>
              </a:rPr>
              <a:t> </a:t>
            </a:r>
            <a:r>
              <a:rPr lang="pt-PT" err="1">
                <a:latin typeface="Aptos"/>
                <a:cs typeface="Arial"/>
              </a:rPr>
              <a:t>events</a:t>
            </a:r>
            <a:endParaRPr lang="pt-PT" err="1">
              <a:latin typeface="Aptos"/>
            </a:endParaRPr>
          </a:p>
          <a:p>
            <a:r>
              <a:rPr lang="pt-PT" dirty="0" err="1"/>
              <a:t>On-Board</a:t>
            </a:r>
            <a:r>
              <a:rPr lang="pt-PT" dirty="0"/>
              <a:t> </a:t>
            </a:r>
            <a:r>
              <a:rPr lang="pt-PT" dirty="0" err="1"/>
              <a:t>Unit</a:t>
            </a:r>
            <a:r>
              <a:rPr lang="pt-PT" dirty="0"/>
              <a:t> (</a:t>
            </a:r>
            <a:r>
              <a:rPr lang="pt-PT" b="1" dirty="0"/>
              <a:t>OBU</a:t>
            </a:r>
            <a:r>
              <a:rPr lang="pt-PT" dirty="0"/>
              <a:t>)</a:t>
            </a:r>
          </a:p>
          <a:p>
            <a:pPr lvl="1"/>
            <a:r>
              <a:rPr lang="pt-PT"/>
              <a:t>Display </a:t>
            </a:r>
            <a:r>
              <a:rPr lang="pt-PT" err="1"/>
              <a:t>all</a:t>
            </a:r>
            <a:r>
              <a:rPr lang="pt-PT"/>
              <a:t> </a:t>
            </a:r>
            <a:r>
              <a:rPr lang="pt-PT" err="1"/>
              <a:t>connected</a:t>
            </a:r>
            <a:r>
              <a:rPr lang="pt-PT"/>
              <a:t> </a:t>
            </a:r>
            <a:r>
              <a:rPr lang="pt-PT" err="1"/>
              <a:t>users</a:t>
            </a:r>
            <a:r>
              <a:rPr lang="pt-PT"/>
              <a:t> in </a:t>
            </a:r>
            <a:r>
              <a:rPr lang="pt-PT" err="1"/>
              <a:t>the</a:t>
            </a:r>
            <a:r>
              <a:rPr lang="pt-PT"/>
              <a:t> </a:t>
            </a:r>
            <a:r>
              <a:rPr lang="pt-PT" err="1"/>
              <a:t>vicinity</a:t>
            </a:r>
            <a:endParaRPr lang="pt-PT"/>
          </a:p>
          <a:p>
            <a:pPr lvl="1"/>
            <a:r>
              <a:rPr lang="pt-PT" err="1">
                <a:ea typeface="+mn-lt"/>
                <a:cs typeface="+mn-lt"/>
              </a:rPr>
              <a:t>Send</a:t>
            </a:r>
            <a:r>
              <a:rPr lang="pt-PT">
                <a:ea typeface="+mn-lt"/>
                <a:cs typeface="+mn-lt"/>
              </a:rPr>
              <a:t> </a:t>
            </a:r>
            <a:r>
              <a:rPr lang="pt-PT" err="1">
                <a:ea typeface="+mn-lt"/>
                <a:cs typeface="+mn-lt"/>
              </a:rPr>
              <a:t>and</a:t>
            </a:r>
            <a:r>
              <a:rPr lang="pt-PT">
                <a:ea typeface="+mn-lt"/>
                <a:cs typeface="+mn-lt"/>
              </a:rPr>
              <a:t> </a:t>
            </a:r>
            <a:r>
              <a:rPr lang="pt-PT" err="1">
                <a:ea typeface="+mn-lt"/>
                <a:cs typeface="+mn-lt"/>
              </a:rPr>
              <a:t>receive</a:t>
            </a:r>
            <a:r>
              <a:rPr lang="pt-PT">
                <a:ea typeface="+mn-lt"/>
                <a:cs typeface="+mn-lt"/>
              </a:rPr>
              <a:t> </a:t>
            </a:r>
            <a:r>
              <a:rPr lang="pt-PT" err="1">
                <a:ea typeface="+mn-lt"/>
                <a:cs typeface="+mn-lt"/>
              </a:rPr>
              <a:t>road</a:t>
            </a:r>
            <a:r>
              <a:rPr lang="pt-PT">
                <a:ea typeface="+mn-lt"/>
                <a:cs typeface="+mn-lt"/>
              </a:rPr>
              <a:t> </a:t>
            </a:r>
            <a:r>
              <a:rPr lang="pt-PT" err="1">
                <a:ea typeface="+mn-lt"/>
                <a:cs typeface="+mn-lt"/>
              </a:rPr>
              <a:t>events</a:t>
            </a:r>
            <a:endParaRPr lang="pt-PT">
              <a:ea typeface="+mn-lt"/>
              <a:cs typeface="+mn-lt"/>
            </a:endParaRPr>
          </a:p>
          <a:p>
            <a:pPr lvl="1"/>
            <a:r>
              <a:rPr lang="pt-PT" err="1"/>
              <a:t>Provide</a:t>
            </a:r>
            <a:r>
              <a:rPr lang="pt-PT"/>
              <a:t> </a:t>
            </a:r>
            <a:r>
              <a:rPr lang="pt-PT" err="1"/>
              <a:t>tolling</a:t>
            </a:r>
            <a:r>
              <a:rPr lang="pt-PT"/>
              <a:t> </a:t>
            </a:r>
            <a:r>
              <a:rPr lang="pt-PT" err="1"/>
              <a:t>and</a:t>
            </a:r>
            <a:r>
              <a:rPr lang="pt-PT"/>
              <a:t> </a:t>
            </a:r>
            <a:r>
              <a:rPr lang="pt-PT" b="1"/>
              <a:t>EV </a:t>
            </a:r>
            <a:r>
              <a:rPr lang="pt-PT" err="1"/>
              <a:t>charging</a:t>
            </a:r>
            <a:r>
              <a:rPr lang="pt-PT"/>
              <a:t> </a:t>
            </a:r>
            <a:r>
              <a:rPr lang="pt-PT" b="1" dirty="0"/>
              <a:t>V2X</a:t>
            </a:r>
            <a:r>
              <a:rPr lang="pt-PT"/>
              <a:t> </a:t>
            </a:r>
            <a:r>
              <a:rPr lang="pt-PT"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err="1"/>
              <a:t>Multi</a:t>
            </a:r>
            <a:r>
              <a:rPr lang="pt-PT" sz="2400"/>
              <a:t> </a:t>
            </a:r>
            <a:r>
              <a:rPr lang="pt-PT" sz="2400" err="1"/>
              <a:t>platform</a:t>
            </a:r>
            <a:endParaRPr lang="pt-PT" err="1"/>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a:p>
          <a:p>
            <a:endParaRPr lang="pt-PT" sz="2400"/>
          </a:p>
          <a:p>
            <a:endParaRPr lang="pt-PT"/>
          </a:p>
          <a:p>
            <a:endParaRPr lang="pt-PT"/>
          </a:p>
          <a:p>
            <a:endParaRPr lang="pt-PT"/>
          </a:p>
          <a:p>
            <a:endParaRPr lang="pt-PT">
              <a:ea typeface="+mn-lt"/>
              <a:cs typeface="+mn-lt"/>
            </a:endParaRPr>
          </a:p>
          <a:p>
            <a:r>
              <a:rPr lang="pt-PT" sz="2400">
                <a:ea typeface="+mn-lt"/>
                <a:cs typeface="+mn-lt"/>
              </a:rPr>
              <a:t>Sensor Data </a:t>
            </a:r>
            <a:r>
              <a:rPr lang="pt-PT" sz="2400" err="1">
                <a:ea typeface="+mn-lt"/>
                <a:cs typeface="+mn-lt"/>
              </a:rPr>
              <a:t>Collection</a:t>
            </a:r>
            <a:endParaRPr lang="pt-PT" err="1"/>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latin typeface="Aptos"/>
                <a:cs typeface="Arial"/>
              </a:rPr>
              <a:t>Mobile </a:t>
            </a:r>
            <a:r>
              <a:rPr lang="pt-PT" b="1" dirty="0" err="1">
                <a:latin typeface="Aptos"/>
                <a:cs typeface="Arial"/>
              </a:rPr>
              <a:t>application</a:t>
            </a:r>
            <a:endParaRPr lang="pt-PT" b="1" dirty="0">
              <a:latin typeface="Aptos"/>
              <a:cs typeface="Arial"/>
            </a:endParaRPr>
          </a:p>
          <a:p>
            <a:pPr lvl="1"/>
            <a:r>
              <a:rPr lang="pt-PT" b="1" dirty="0" err="1">
                <a:latin typeface="Aptos"/>
                <a:cs typeface="Arial"/>
              </a:rPr>
              <a:t>Message</a:t>
            </a:r>
            <a:r>
              <a:rPr lang="pt-PT" b="1" dirty="0">
                <a:latin typeface="Aptos"/>
                <a:cs typeface="Arial"/>
              </a:rPr>
              <a:t> </a:t>
            </a:r>
            <a:r>
              <a:rPr lang="pt-PT" b="1" dirty="0" err="1">
                <a:latin typeface="Aptos"/>
                <a:cs typeface="Arial"/>
              </a:rPr>
              <a:t>types</a:t>
            </a:r>
            <a:endParaRPr lang="pt-PT" b="1" dirty="0">
              <a:latin typeface="Aptos"/>
              <a:cs typeface="Arial"/>
            </a:endParaRPr>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a:solidFill>
                  <a:srgbClr val="000000"/>
                </a:solidFill>
                <a:effectLst/>
                <a:latin typeface="Helvetica Neue" panose="02000503000000020004"/>
              </a:rPr>
              <a:t>DENM</a:t>
            </a:r>
            <a:r>
              <a:rPr lang="pt-PT" sz="2400" b="0" i="0" u="none" strike="noStrike">
                <a:solidFill>
                  <a:srgbClr val="000000"/>
                </a:solidFill>
                <a:effectLst/>
                <a:latin typeface="Helvetica Neue" panose="02000503000000020004"/>
              </a:rPr>
              <a:t> - </a:t>
            </a:r>
            <a:r>
              <a:rPr lang="pt-PT" sz="2400" b="0" i="0" u="none" strike="noStrike" err="1">
                <a:solidFill>
                  <a:srgbClr val="000000"/>
                </a:solidFill>
                <a:effectLst/>
                <a:latin typeface="Helvetica Neue" panose="02000503000000020004"/>
              </a:rPr>
              <a:t>Decentralized</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Environmental</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Notification</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a:p>
            <a:pPr fontAlgn="base"/>
            <a:r>
              <a:rPr lang="pt-PT" sz="2400" b="1" i="0" u="none" strike="noStrike">
                <a:solidFill>
                  <a:srgbClr val="000000"/>
                </a:solidFill>
                <a:effectLst/>
                <a:latin typeface="Helvetica Neue" panose="02000503000000020004"/>
              </a:rPr>
              <a:t>VAM</a:t>
            </a:r>
            <a:r>
              <a:rPr lang="pt-PT" sz="2400" b="0" i="0" u="none" strike="noStrike">
                <a:solidFill>
                  <a:srgbClr val="000000"/>
                </a:solidFill>
                <a:effectLst/>
                <a:latin typeface="Helvetica Neue" panose="02000503000000020004"/>
              </a:rPr>
              <a:t> - VRU </a:t>
            </a:r>
            <a:r>
              <a:rPr lang="pt-PT" sz="2400" b="0" i="0" u="none" strike="noStrike" err="1">
                <a:solidFill>
                  <a:srgbClr val="000000"/>
                </a:solidFill>
                <a:effectLst/>
                <a:latin typeface="Helvetica Neue" panose="02000503000000020004"/>
              </a:rPr>
              <a:t>Awareness</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ea typeface="+mj-lt"/>
                <a:cs typeface="+mj-lt"/>
              </a:rPr>
              <a:t>Standard </a:t>
            </a:r>
            <a:r>
              <a:rPr lang="pt-PT" b="1">
                <a:solidFill>
                  <a:srgbClr val="000000"/>
                </a:solidFill>
                <a:highlight>
                  <a:srgbClr val="F5F5F5"/>
                </a:highlight>
                <a:ea typeface="+mj-lt"/>
                <a:cs typeface="+mj-lt"/>
              </a:rPr>
              <a:t>V2X</a:t>
            </a:r>
            <a:r>
              <a:rPr lang="pt-PT">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CAM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Cooperative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Awareness</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CPM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Collective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Perception</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IVIM</a:t>
            </a:r>
            <a:r>
              <a:rPr lang="pt-PT" b="0" i="0" u="none" strike="noStrike" dirty="0">
                <a:solidFill>
                  <a:srgbClr val="000000"/>
                </a:solidFill>
                <a:effectLst/>
                <a:highlight>
                  <a:srgbClr val="F5F5F5"/>
                </a:highlight>
                <a:latin typeface="Helvetica Neue" panose="02000503000000020004"/>
              </a:rPr>
              <a:t> - </a:t>
            </a:r>
            <a:r>
              <a:rPr lang="fr-FR" b="0" i="0" u="none" strike="noStrike" dirty="0">
                <a:solidFill>
                  <a:srgbClr val="000000"/>
                </a:solidFill>
                <a:effectLst/>
                <a:highlight>
                  <a:srgbClr val="F5F5F5"/>
                </a:highlight>
                <a:latin typeface="Helvetica Neue" panose="02000503000000020004"/>
              </a:rPr>
              <a:t>Infrastructure to </a:t>
            </a:r>
            <a:r>
              <a:rPr lang="fr-FR" b="0" i="0" u="none" strike="noStrike" dirty="0" err="1">
                <a:solidFill>
                  <a:srgbClr val="000000"/>
                </a:solidFill>
                <a:effectLst/>
                <a:highlight>
                  <a:srgbClr val="F5F5F5"/>
                </a:highlight>
                <a:latin typeface="Helvetica Neue" panose="02000503000000020004"/>
              </a:rPr>
              <a:t>Vehicle</a:t>
            </a:r>
            <a:r>
              <a:rPr lang="fr-FR" b="0" i="0" u="none" strike="noStrike" dirty="0">
                <a:solidFill>
                  <a:srgbClr val="000000"/>
                </a:solidFill>
                <a:effectLst/>
                <a:highlight>
                  <a:srgbClr val="F5F5F5"/>
                </a:highlight>
                <a:latin typeface="Helvetica Neue" panose="02000503000000020004"/>
              </a:rPr>
              <a:t> Information 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HDMAP </a:t>
            </a:r>
            <a:r>
              <a:rPr lang="pt-PT" i="0" u="none" strike="noStrike" dirty="0">
                <a:solidFill>
                  <a:srgbClr val="000000"/>
                </a:solidFill>
                <a:effectLst/>
                <a:highlight>
                  <a:srgbClr val="F5F5F5"/>
                </a:highlight>
                <a:latin typeface="Helvetica Neue" panose="02000503000000020004"/>
              </a:rPr>
              <a:t>- </a:t>
            </a:r>
            <a:r>
              <a:rPr lang="en-US" b="0" i="0" dirty="0">
                <a:solidFill>
                  <a:srgbClr val="000000"/>
                </a:solidFill>
                <a:effectLst/>
                <a:highlight>
                  <a:srgbClr val="F5F5F5"/>
                </a:highlight>
                <a:latin typeface="Helvetica Neue" panose="02000503000000020004"/>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Standard </a:t>
            </a:r>
            <a:r>
              <a:rPr lang="pt-PT" b="1">
                <a:solidFill>
                  <a:srgbClr val="000000"/>
                </a:solidFill>
                <a:highlight>
                  <a:srgbClr val="F5F5F5"/>
                </a:highlight>
                <a:latin typeface="Helvetica Neue" panose="02000503000000020004"/>
              </a:rPr>
              <a:t>V2X</a:t>
            </a:r>
            <a:r>
              <a:rPr lang="pt-PT">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latin typeface="Helvetica Neue" panose="02000503000000020004"/>
              </a:rPr>
              <a:t>EVCSNM </a:t>
            </a:r>
            <a:r>
              <a:rPr lang="en-US" sz="2400" dirty="0">
                <a:solidFill>
                  <a:srgbClr val="000000"/>
                </a:solidFill>
                <a:latin typeface="Helvetica Neue" panose="02000503000000020004"/>
              </a:rPr>
              <a:t>– Electric Vehicle Charging Spot Notification Message</a:t>
            </a:r>
            <a:endParaRPr lang="en-US" sz="2400" b="1" dirty="0">
              <a:solidFill>
                <a:srgbClr val="000000"/>
              </a:solidFill>
              <a:latin typeface="Helvetica Neue" panose="02000503000000020004"/>
            </a:endParaRPr>
          </a:p>
          <a:p>
            <a:pPr fontAlgn="base"/>
            <a:r>
              <a:rPr lang="en-US" sz="2400" b="1" i="0" dirty="0">
                <a:solidFill>
                  <a:srgbClr val="000000"/>
                </a:solidFill>
                <a:effectLst/>
                <a:latin typeface="Helvetica Neue" panose="02000503000000020004"/>
              </a:rPr>
              <a:t>EVRSRM </a:t>
            </a:r>
            <a:r>
              <a:rPr lang="en-US" sz="2400" i="0" dirty="0">
                <a:solidFill>
                  <a:srgbClr val="000000"/>
                </a:solidFill>
                <a:effectLst/>
                <a:latin typeface="Helvetica Neue" panose="02000503000000020004"/>
              </a:rPr>
              <a:t>– Electric Vehicle Recharging Spot Reservation Message</a:t>
            </a:r>
          </a:p>
          <a:p>
            <a:pPr fontAlgn="base"/>
            <a:r>
              <a:rPr lang="en-US" sz="2400" b="1" i="0" dirty="0">
                <a:solidFill>
                  <a:srgbClr val="000000"/>
                </a:solidFill>
                <a:effectLst/>
                <a:latin typeface="Helvetica Neue" panose="02000503000000020004"/>
              </a:rPr>
              <a:t>SAEM </a:t>
            </a:r>
            <a:r>
              <a:rPr lang="en-US" sz="2400" i="0" dirty="0">
                <a:solidFill>
                  <a:srgbClr val="000000"/>
                </a:solidFill>
                <a:effectLst/>
                <a:latin typeface="Helvetica Neue" panose="02000503000000020004"/>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a:t>
            </a:r>
            <a:r>
              <a:rPr lang="pt-PT" sz="2400" b="0" i="0" u="none" strike="noStrike" dirty="0" err="1">
                <a:solidFill>
                  <a:srgbClr val="000000"/>
                </a:solidFill>
                <a:effectLst/>
                <a:highlight>
                  <a:srgbClr val="F5F5F5"/>
                </a:highlight>
                <a:latin typeface="Helvetica Neue" panose="02000503000000020004"/>
              </a:rPr>
              <a:t>e</a:t>
            </a:r>
            <a:endParaRPr lang="pt-PT" sz="2400" b="1"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SPVSM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SmartPhone’s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OVSM</a:t>
            </a:r>
            <a:r>
              <a:rPr lang="pt-PT" b="0" i="0" u="none" strike="noStrike" dirty="0">
                <a:solidFill>
                  <a:srgbClr val="000000"/>
                </a:solidFill>
                <a:effectLst/>
                <a:highlight>
                  <a:srgbClr val="F5F5F5"/>
                </a:highlight>
                <a:latin typeface="Helvetica Neue" panose="02000503000000020004"/>
              </a:rPr>
              <a:t> – OBD-</a:t>
            </a:r>
            <a:r>
              <a:rPr lang="pt-PT" b="0" i="0" u="none" strike="noStrike" dirty="0" err="1">
                <a:solidFill>
                  <a:srgbClr val="000000"/>
                </a:solidFill>
                <a:effectLst/>
                <a:highlight>
                  <a:srgbClr val="F5F5F5"/>
                </a:highlight>
                <a:latin typeface="Helvetica Neue" panose="02000503000000020004"/>
              </a:rPr>
              <a:t>II’s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dirty="0">
                <a:solidFill>
                  <a:srgbClr val="000000"/>
                </a:solidFill>
                <a:highlight>
                  <a:srgbClr val="F5F5F5"/>
                </a:highlight>
                <a:latin typeface="Helvetica Neue" panose="02000503000000020004"/>
              </a:rPr>
              <a:t>SN</a:t>
            </a:r>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SoNar’s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fontAlgn="base"/>
            <a:endParaRPr lang="en-US" sz="2400" b="0" i="0" dirty="0">
              <a:solidFill>
                <a:srgbClr val="000000"/>
              </a:solidFill>
              <a:effectLst/>
              <a:highlight>
                <a:srgbClr val="F5F5F5"/>
              </a:highlight>
              <a:latin typeface="Arial" panose="020B0604020202020204" pitchFamily="34" charset="0"/>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b="1" dirty="0" err="1">
                <a:latin typeface="Aptos"/>
                <a:cs typeface="Arial"/>
              </a:rPr>
              <a:t>Usability</a:t>
            </a:r>
            <a:endParaRPr lang="pt-PT" b="1" dirty="0">
              <a:latin typeface="Aptos"/>
              <a:cs typeface="Arial"/>
            </a:endParaRPr>
          </a:p>
          <a:p>
            <a:pPr lvl="1"/>
            <a:r>
              <a:rPr lang="pt-PT" b="1" dirty="0">
                <a:latin typeface="Aptos"/>
                <a:cs typeface="Arial"/>
              </a:rPr>
              <a:t>Performance</a:t>
            </a:r>
          </a:p>
          <a:p>
            <a:pPr lvl="1"/>
            <a:r>
              <a:rPr lang="pt-PT" b="1" dirty="0" err="1">
                <a:latin typeface="Aptos"/>
                <a:cs typeface="Arial"/>
              </a:rPr>
              <a:t>Sensors</a:t>
            </a:r>
            <a:endParaRPr lang="pt-PT" b="1"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pt-PT" b="1" dirty="0">
              <a:latin typeface="Aptos"/>
              <a:cs typeface="Arial"/>
            </a:endParaRPr>
          </a:p>
          <a:p>
            <a:pPr lvl="1" fontAlgn="base"/>
            <a:r>
              <a:rPr lang="pt-PT" b="1" dirty="0" err="1">
                <a:latin typeface="Aptos"/>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latin typeface="Arial" panose="020B0604020202020204" pitchFamily="34" charset="0"/>
              </a:rPr>
              <a:t>Thinking</a:t>
            </a:r>
            <a:r>
              <a:rPr lang="pt-PT" b="1" dirty="0">
                <a:solidFill>
                  <a:srgbClr val="000000"/>
                </a:solidFill>
                <a:highlight>
                  <a:srgbClr val="F5F5F5"/>
                </a:highlight>
                <a:latin typeface="Arial" panose="020B0604020202020204" pitchFamily="34" charset="0"/>
              </a:rPr>
              <a:t> </a:t>
            </a:r>
            <a:r>
              <a:rPr lang="pt-PT" b="1" dirty="0" err="1">
                <a:solidFill>
                  <a:srgbClr val="000000"/>
                </a:solidFill>
                <a:highlight>
                  <a:srgbClr val="F5F5F5"/>
                </a:highlight>
                <a:latin typeface="Arial" panose="020B0604020202020204" pitchFamily="34" charset="0"/>
              </a:rPr>
              <a:t>aloud</a:t>
            </a:r>
            <a:endParaRPr lang="pt-PT" b="1" dirty="0">
              <a:solidFill>
                <a:srgbClr val="000000"/>
              </a:solidFill>
              <a:highlight>
                <a:srgbClr val="F5F5F5"/>
              </a:highlight>
              <a:latin typeface="Arial" panose="020B0604020202020204" pitchFamily="34" charset="0"/>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a:p>
          <a:p>
            <a:r>
              <a:rPr lang="pt-PT" err="1"/>
              <a:t>Implementation</a:t>
            </a:r>
          </a:p>
          <a:p>
            <a:r>
              <a:rPr lang="pt-PT" err="1">
                <a:latin typeface="Aptos"/>
                <a:cs typeface="Arial"/>
              </a:rPr>
              <a:t>Evaluation</a:t>
            </a:r>
            <a:r>
              <a:rPr lang="pt-PT">
                <a:latin typeface="Aptos"/>
                <a:cs typeface="Arial"/>
              </a:rPr>
              <a:t> / </a:t>
            </a:r>
            <a:r>
              <a:rPr lang="pt-PT" err="1">
                <a:latin typeface="Aptos"/>
                <a:cs typeface="Arial"/>
              </a:rPr>
              <a:t>Results</a:t>
            </a:r>
            <a:endParaRPr lang="en-US" err="1">
              <a:latin typeface="Aptos"/>
              <a:cs typeface="Arial"/>
            </a:endParaRPr>
          </a:p>
          <a:p>
            <a:r>
              <a:rPr lang="pt-PT" err="1">
                <a:latin typeface="Aptos"/>
                <a:cs typeface="Arial"/>
              </a:rPr>
              <a:t>Conclusions</a:t>
            </a:r>
            <a:endParaRPr lang="pt-PT">
              <a:latin typeface="Aptos"/>
              <a:cs typeface="Arial"/>
            </a:endParaRPr>
          </a:p>
          <a:p>
            <a:r>
              <a:rPr lang="pt-PT" err="1">
                <a:ea typeface="+mn-lt"/>
                <a:cs typeface="+mn-lt"/>
              </a:rPr>
              <a:t>Publications</a:t>
            </a:r>
            <a:r>
              <a:rPr lang="pt-PT">
                <a:ea typeface="+mn-lt"/>
                <a:cs typeface="+mn-lt"/>
              </a:rPr>
              <a:t> </a:t>
            </a:r>
            <a:r>
              <a:rPr lang="pt-PT" err="1">
                <a:ea typeface="+mn-lt"/>
                <a:cs typeface="+mn-lt"/>
              </a:rPr>
              <a:t>and</a:t>
            </a:r>
            <a:r>
              <a:rPr lang="pt-PT">
                <a:ea typeface="+mn-lt"/>
                <a:cs typeface="+mn-lt"/>
              </a:rPr>
              <a:t> </a:t>
            </a:r>
            <a:r>
              <a:rPr lang="pt-PT" err="1">
                <a:ea typeface="+mn-lt"/>
                <a:cs typeface="+mn-lt"/>
              </a:rPr>
              <a:t>Contributions</a:t>
            </a:r>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5</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lang="pt-PT" sz="1800" dirty="0">
                <a:solidFill>
                  <a:prstClr val="black"/>
                </a:solidFill>
                <a:latin typeface="Aptos" panose="020B0004020202020204"/>
              </a:rPr>
              <a:t> </a:t>
            </a:r>
            <a:r>
              <a:rPr lang="pt-PT" sz="1800" dirty="0"/>
              <a:t>-</a:t>
            </a:r>
            <a:r>
              <a:rPr lang="pt-PT" sz="1800" dirty="0">
                <a:solidFill>
                  <a:prstClr val="black"/>
                </a:solidFill>
                <a:latin typeface="Aptos" panose="020B0004020202020204"/>
              </a:rPr>
              <a:t> </a:t>
            </a:r>
            <a:r>
              <a:rPr lang="pt-PT" sz="1800" dirty="0" err="1">
                <a:solidFill>
                  <a:prstClr val="black"/>
                </a:solidFill>
                <a:latin typeface="Aptos" panose="020B0004020202020204"/>
              </a:rPr>
              <a:t>Blue</a:t>
            </a:r>
            <a:r>
              <a:rPr lang="pt-PT" sz="1800" dirty="0">
                <a:solidFill>
                  <a:prstClr val="black"/>
                </a:solidFill>
                <a:latin typeface="Aptos" panose="020B0004020202020204"/>
              </a:rPr>
              <a:t> </a:t>
            </a:r>
            <a:r>
              <a:rPr lang="pt-PT" sz="1800" dirty="0" err="1">
                <a:solidFill>
                  <a:prstClr val="black"/>
                </a:solidFill>
                <a:latin typeface="Aptos" panose="020B0004020202020204"/>
              </a:rPr>
              <a:t>button</a:t>
            </a:r>
            <a:r>
              <a:rPr lang="pt-PT" sz="1800" dirty="0">
                <a:solidFill>
                  <a:prstClr val="black"/>
                </a:solidFill>
                <a:latin typeface="Aptos" panose="020B0004020202020204"/>
              </a:rPr>
              <a:t> to </a:t>
            </a:r>
            <a:r>
              <a:rPr lang="pt-PT" sz="1800" dirty="0" err="1">
                <a:solidFill>
                  <a:prstClr val="black"/>
                </a:solidFill>
                <a:latin typeface="Aptos" panose="020B0004020202020204"/>
              </a:rPr>
              <a:t>create</a:t>
            </a:r>
            <a:r>
              <a:rPr lang="pt-PT" sz="1800" dirty="0">
                <a:solidFill>
                  <a:prstClr val="black"/>
                </a:solidFill>
                <a:latin typeface="Aptos" panose="020B0004020202020204"/>
              </a:rPr>
              <a:t> </a:t>
            </a:r>
            <a:r>
              <a:rPr lang="pt-PT" sz="1800" b="1" dirty="0" err="1">
                <a:solidFill>
                  <a:prstClr val="black"/>
                </a:solidFill>
                <a:latin typeface="Aptos" panose="020B0004020202020204"/>
              </a:rPr>
              <a:t>DENMs</a:t>
            </a:r>
            <a:r>
              <a:rPr lang="pt-PT" sz="1800" dirty="0">
                <a:solidFill>
                  <a:prstClr val="black"/>
                </a:solidFill>
                <a:latin typeface="Aptos" panose="020B0004020202020204"/>
              </a:rPr>
              <a:t> </a:t>
            </a:r>
            <a:r>
              <a:rPr lang="pt-PT" sz="1800" dirty="0" err="1">
                <a:solidFill>
                  <a:prstClr val="black"/>
                </a:solidFill>
                <a:latin typeface="Aptos" panose="020B0004020202020204"/>
              </a:rPr>
              <a:t>had</a:t>
            </a:r>
            <a:r>
              <a:rPr lang="pt-PT" sz="1800" dirty="0">
                <a:solidFill>
                  <a:prstClr val="black"/>
                </a:solidFill>
                <a:latin typeface="Aptos" panose="020B0004020202020204"/>
              </a:rPr>
              <a:t> no </a:t>
            </a:r>
            <a:r>
              <a:rPr lang="pt-PT" sz="1800" dirty="0" err="1">
                <a:solidFill>
                  <a:prstClr val="black"/>
                </a:solidFill>
                <a:latin typeface="Aptos" panose="020B0004020202020204"/>
              </a:rPr>
              <a:t>label</a:t>
            </a:r>
            <a:endParaRPr lang="pt-PT" dirty="0"/>
          </a:p>
        </p:txBody>
      </p:sp>
      <p:sp>
        <p:nvSpPr>
          <p:cNvPr id="4" name="Subtítulo 2">
            <a:extLst>
              <a:ext uri="{FF2B5EF4-FFF2-40B4-BE49-F238E27FC236}">
                <a16:creationId xmlns:a16="http://schemas.microsoft.com/office/drawing/2014/main" id="{549EFDA0-5EE0-21B1-05AC-D3AAF8F78DA2}"/>
              </a:ext>
            </a:extLst>
          </p:cNvPr>
          <p:cNvSpPr txBox="1">
            <a:spLocks/>
          </p:cNvSpPr>
          <p:nvPr/>
        </p:nvSpPr>
        <p:spPr>
          <a:xfrm>
            <a:off x="838200" y="4334571"/>
            <a:ext cx="11164261" cy="2294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8</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are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not</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organized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and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it’s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hard to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find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specific</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ones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lang="pt-PT" sz="2200" b="1" dirty="0">
                <a:solidFill>
                  <a:prstClr val="black"/>
                </a:solidFill>
                <a:latin typeface="Aptos" panose="020B0004020202020204"/>
              </a:rPr>
              <a:t>2</a:t>
            </a:r>
            <a:r>
              <a:rPr lang="pt-PT" sz="2200" dirty="0">
                <a:solidFill>
                  <a:prstClr val="black"/>
                </a:solidFill>
                <a:latin typeface="Aptos" panose="020B0004020202020204"/>
              </a:rPr>
              <a:t> – </a:t>
            </a:r>
            <a:r>
              <a:rPr lang="pt-PT" sz="2200" dirty="0" err="1">
                <a:solidFill>
                  <a:prstClr val="black"/>
                </a:solidFill>
                <a:latin typeface="Aptos" panose="020B0004020202020204"/>
              </a:rPr>
              <a:t>Minor</a:t>
            </a:r>
            <a:endParaRPr lang="pt-PT" sz="2200" dirty="0">
              <a:solidFill>
                <a:prstClr val="black"/>
              </a:solidFill>
              <a:latin typeface="Aptos" panose="020B0004020202020204"/>
            </a:endParaRPr>
          </a:p>
          <a:p>
            <a:pPr lvl="1" fontAlgn="base">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10</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title</a:t>
            </a:r>
            <a:r>
              <a:rPr lang="pt-PT" sz="1800" dirty="0">
                <a:solidFill>
                  <a:prstClr val="black"/>
                </a:solidFill>
                <a:latin typeface="Aptos" panose="020B0004020202020204"/>
              </a:rPr>
              <a:t>s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enough</a:t>
            </a:r>
            <a:r>
              <a:rPr lang="pt-PT" sz="1800" dirty="0">
                <a:solidFill>
                  <a:prstClr val="black"/>
                </a:solidFill>
                <a:latin typeface="Aptos" panose="020B0004020202020204"/>
              </a:rPr>
              <a:t> to </a:t>
            </a:r>
            <a:r>
              <a:rPr lang="pt-PT" sz="1800" dirty="0" err="1">
                <a:solidFill>
                  <a:prstClr val="black"/>
                </a:solidFill>
                <a:latin typeface="Aptos" panose="020B0004020202020204"/>
              </a:rPr>
              <a:t>understand</a:t>
            </a:r>
            <a:r>
              <a:rPr lang="pt-PT" sz="1800" dirty="0">
                <a:solidFill>
                  <a:prstClr val="black"/>
                </a:solidFill>
                <a:latin typeface="Aptos" panose="020B0004020202020204"/>
              </a:rPr>
              <a:t> </a:t>
            </a:r>
            <a:r>
              <a:rPr lang="pt-PT" sz="1800" dirty="0" err="1">
                <a:solidFill>
                  <a:prstClr val="black"/>
                </a:solidFill>
                <a:latin typeface="Aptos" panose="020B0004020202020204"/>
              </a:rPr>
              <a:t>what</a:t>
            </a:r>
            <a:r>
              <a:rPr lang="pt-PT" sz="1800" dirty="0">
                <a:solidFill>
                  <a:prstClr val="black"/>
                </a:solidFill>
                <a:latin typeface="Aptos" panose="020B0004020202020204"/>
              </a:rPr>
              <a:t> </a:t>
            </a:r>
            <a:r>
              <a:rPr lang="pt-PT" sz="1800" dirty="0" err="1">
                <a:solidFill>
                  <a:prstClr val="black"/>
                </a:solidFill>
                <a:latin typeface="Aptos" panose="020B0004020202020204"/>
              </a:rPr>
              <a:t>they</a:t>
            </a:r>
            <a:r>
              <a:rPr lang="pt-PT" sz="1800" dirty="0">
                <a:solidFill>
                  <a:prstClr val="black"/>
                </a:solidFill>
                <a:latin typeface="Aptos" panose="020B0004020202020204"/>
              </a:rPr>
              <a:t> do</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5/20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issues</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weren’t</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improved</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upon</a:t>
            </a:r>
            <a:endParaRPr kumimoji="0" lang="pt-PT" sz="180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Thinking</a:t>
            </a:r>
            <a:r>
              <a:rPr lang="pt-PT" dirty="0">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Thinking</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Aloud</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dirty="0" err="1">
                <a:latin typeface="Aptos"/>
                <a:cs typeface="Arial"/>
              </a:rPr>
              <a:t>Usability</a:t>
            </a:r>
            <a:endParaRPr lang="pt-PT" dirty="0">
              <a:latin typeface="Aptos"/>
              <a:cs typeface="Arial"/>
            </a:endParaRPr>
          </a:p>
          <a:p>
            <a:pPr lvl="1" fontAlgn="base"/>
            <a:r>
              <a:rPr lang="en-US" b="1" i="0" dirty="0">
                <a:solidFill>
                  <a:srgbClr val="000000"/>
                </a:solidFill>
                <a:effectLst/>
                <a:highlight>
                  <a:srgbClr val="F5F5F5"/>
                </a:highlight>
                <a:latin typeface="Arial" panose="020B0604020202020204" pitchFamily="34" charset="0"/>
              </a:rPr>
              <a:t>Performance</a:t>
            </a:r>
          </a:p>
          <a:p>
            <a:pPr lvl="2" fontAlgn="base"/>
            <a:r>
              <a:rPr lang="en-US" b="1" dirty="0">
                <a:solidFill>
                  <a:srgbClr val="000000"/>
                </a:solidFill>
                <a:highlight>
                  <a:srgbClr val="F5F5F5"/>
                </a:highlight>
                <a:latin typeface="Arial" panose="020B0604020202020204" pitchFamily="34" charset="0"/>
              </a:rPr>
              <a:t>Android Debug Bridge (ADB) monitoring</a:t>
            </a:r>
          </a:p>
          <a:p>
            <a:pPr lvl="2" fontAlgn="base"/>
            <a:r>
              <a:rPr lang="en-US" b="1" i="0" dirty="0">
                <a:solidFill>
                  <a:srgbClr val="000000"/>
                </a:solidFill>
                <a:effectLst/>
                <a:highlight>
                  <a:srgbClr val="F5F5F5"/>
                </a:highlight>
                <a:latin typeface="Arial" panose="020B0604020202020204" pitchFamily="34" charset="0"/>
              </a:rPr>
              <a:t>Network analysis</a:t>
            </a:r>
            <a:endParaRPr lang="pt-PT" b="1" dirty="0">
              <a:latin typeface="Aptos"/>
              <a:cs typeface="Arial"/>
            </a:endParaRPr>
          </a:p>
          <a:p>
            <a:pPr lvl="2" fontAlgn="base"/>
            <a:r>
              <a:rPr lang="en-US" i="0" dirty="0">
                <a:solidFill>
                  <a:srgbClr val="000000"/>
                </a:solidFill>
                <a:effectLst/>
                <a:highlight>
                  <a:srgbClr val="F5F5F5"/>
                </a:highlight>
                <a:latin typeface="Arial" panose="020B0604020202020204" pitchFamily="34" charset="0"/>
              </a:rPr>
              <a:t>Test Environments</a:t>
            </a:r>
            <a:endParaRPr lang="en-US" sz="800" dirty="0">
              <a:solidFill>
                <a:srgbClr val="000000"/>
              </a:solidFill>
              <a:highlight>
                <a:srgbClr val="F5F5F5"/>
              </a:highlight>
              <a:latin typeface="Arial" panose="020B0604020202020204" pitchFamily="34" charset="0"/>
            </a:endParaRPr>
          </a:p>
          <a:p>
            <a:pPr lvl="3"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4"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3"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4"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2"/>
            <a:endParaRPr lang="pt-PT" dirty="0">
              <a:latin typeface="Aptos"/>
              <a:cs typeface="Arial"/>
            </a:endParaRPr>
          </a:p>
          <a:p>
            <a:pPr lvl="1"/>
            <a:r>
              <a:rPr lang="pt-PT" dirty="0" err="1">
                <a:latin typeface="Aptos"/>
                <a:cs typeface="Arial"/>
              </a:rPr>
              <a:t>Sensors</a:t>
            </a:r>
            <a:endParaRPr lang="pt-PT" dirty="0">
              <a:ea typeface="+mn-lt"/>
              <a:cs typeface="+mn-lt"/>
            </a:endParaRPr>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ADB 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Network </a:t>
            </a:r>
            <a:r>
              <a:rPr lang="pt-PT" dirty="0" err="1">
                <a:solidFill>
                  <a:srgbClr val="000000"/>
                </a:solidFill>
                <a:highlight>
                  <a:srgbClr val="F5F5F5"/>
                </a:highlight>
                <a:latin typeface="Helvetica Neue" panose="02000503000000020004"/>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Tree>
    <p:extLst>
      <p:ext uri="{BB962C8B-B14F-4D97-AF65-F5344CB8AC3E}">
        <p14:creationId xmlns:p14="http://schemas.microsoft.com/office/powerpoint/2010/main" val="98062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Publications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and</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33351" y="2784215"/>
            <a:ext cx="5127122" cy="2582115"/>
          </a:xfrm>
          <a:prstGeom prst="rect">
            <a:avLst/>
          </a:prstGeom>
          <a:noFill/>
          <a:ln>
            <a:noFill/>
          </a:ln>
        </p:spPr>
      </p:pic>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Tree>
    <p:extLst>
      <p:ext uri="{BB962C8B-B14F-4D97-AF65-F5344CB8AC3E}">
        <p14:creationId xmlns:p14="http://schemas.microsoft.com/office/powerpoint/2010/main" val="98897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C-ITS </a:t>
            </a:r>
            <a:r>
              <a:rPr lang="pt-PT" err="1"/>
              <a:t>Architecture</a:t>
            </a:r>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a:t>A </a:t>
            </a:r>
            <a:r>
              <a:rPr lang="pt-PT" sz="2800" err="1"/>
              <a:t>subset</a:t>
            </a:r>
            <a:r>
              <a:rPr lang="pt-PT" sz="2800"/>
              <a:t> </a:t>
            </a:r>
            <a:r>
              <a:rPr lang="pt-PT" sz="2800" err="1"/>
              <a:t>of</a:t>
            </a:r>
            <a:r>
              <a:rPr lang="pt-PT" sz="2800"/>
              <a:t> </a:t>
            </a:r>
            <a:r>
              <a:rPr lang="pt-PT" sz="2800" b="1"/>
              <a:t>ITS</a:t>
            </a:r>
            <a:r>
              <a:rPr lang="pt-PT" sz="2800"/>
              <a:t> </a:t>
            </a:r>
            <a:r>
              <a:rPr lang="pt-PT" sz="2800" err="1"/>
              <a:t>focused</a:t>
            </a:r>
            <a:r>
              <a:rPr lang="pt-PT" sz="2800"/>
              <a:t> </a:t>
            </a:r>
            <a:r>
              <a:rPr lang="pt-PT" sz="2800" err="1"/>
              <a:t>on</a:t>
            </a:r>
            <a:r>
              <a:rPr lang="pt-PT" sz="2800"/>
              <a:t> </a:t>
            </a:r>
            <a:r>
              <a:rPr lang="pt-PT" sz="2800" err="1"/>
              <a:t>vehicular</a:t>
            </a:r>
            <a:r>
              <a:rPr lang="pt-PT" sz="2800"/>
              <a:t> </a:t>
            </a:r>
            <a:r>
              <a:rPr lang="pt-PT" sz="2800" err="1"/>
              <a:t>communications</a:t>
            </a:r>
            <a:endParaRPr lang="pt-PT" sz="2800"/>
          </a:p>
          <a:p>
            <a:pPr marL="457200" indent="-457200">
              <a:buFont typeface="Arial" panose="020B0604020202020204" pitchFamily="34" charset="0"/>
              <a:buChar char="•"/>
            </a:pPr>
            <a:r>
              <a:rPr lang="pt-PT" sz="2800" err="1"/>
              <a:t>Standardization</a:t>
            </a:r>
            <a:r>
              <a:rPr lang="pt-PT" sz="2800"/>
              <a:t> </a:t>
            </a:r>
            <a:r>
              <a:rPr lang="pt-PT" sz="2800" err="1"/>
              <a:t>of</a:t>
            </a:r>
            <a:r>
              <a:rPr lang="pt-PT" sz="2800"/>
              <a:t> </a:t>
            </a:r>
            <a:r>
              <a:rPr lang="pt-PT" sz="2800" err="1"/>
              <a:t>road</a:t>
            </a:r>
            <a:r>
              <a:rPr lang="pt-PT" sz="2800"/>
              <a:t> </a:t>
            </a:r>
            <a:r>
              <a:rPr lang="pt-PT" sz="2800" err="1"/>
              <a:t>safety</a:t>
            </a:r>
            <a:r>
              <a:rPr lang="pt-PT" sz="2800"/>
              <a:t> </a:t>
            </a:r>
            <a:r>
              <a:rPr lang="pt-PT" sz="2800" err="1"/>
              <a:t>messages</a:t>
            </a:r>
            <a:r>
              <a:rPr lang="pt-PT" sz="2800"/>
              <a:t> (</a:t>
            </a:r>
            <a:r>
              <a:rPr lang="pt-PT" sz="2800" b="1"/>
              <a:t>CAM</a:t>
            </a:r>
            <a:r>
              <a:rPr lang="pt-PT" sz="2800"/>
              <a:t>, </a:t>
            </a:r>
            <a:r>
              <a:rPr lang="pt-PT" sz="2800" b="1"/>
              <a:t>CPM</a:t>
            </a:r>
            <a:r>
              <a:rPr lang="pt-PT" sz="2800"/>
              <a:t>, </a:t>
            </a:r>
            <a:r>
              <a:rPr lang="pt-PT" sz="2800" b="1"/>
              <a:t>VAM</a:t>
            </a:r>
            <a:r>
              <a:rPr lang="pt-PT" sz="2800"/>
              <a:t>, …)</a:t>
            </a:r>
          </a:p>
          <a:p>
            <a:pPr marL="457200" indent="-457200">
              <a:buFont typeface="Arial" panose="020B0604020202020204" pitchFamily="34" charset="0"/>
              <a:buChar char="•"/>
            </a:pPr>
            <a:r>
              <a:rPr lang="pt-PT" sz="2800" err="1"/>
              <a:t>Direct</a:t>
            </a:r>
            <a:r>
              <a:rPr lang="pt-PT" sz="2800"/>
              <a:t> </a:t>
            </a:r>
            <a:r>
              <a:rPr lang="pt-PT" sz="2800" err="1"/>
              <a:t>communications</a:t>
            </a:r>
            <a:endParaRPr lang="pt-PT" sz="2800"/>
          </a:p>
          <a:p>
            <a:pPr marL="800100" lvl="1" indent="-342900">
              <a:buFont typeface="Arial" panose="020B0604020202020204" pitchFamily="34" charset="0"/>
              <a:buChar char="•"/>
            </a:pPr>
            <a:r>
              <a:rPr lang="pt-PT" sz="2400" err="1"/>
              <a:t>Contextually</a:t>
            </a:r>
            <a:r>
              <a:rPr lang="pt-PT" sz="2400"/>
              <a:t> </a:t>
            </a:r>
            <a:r>
              <a:rPr lang="pt-PT" sz="2400" err="1"/>
              <a:t>relevant</a:t>
            </a:r>
            <a:r>
              <a:rPr lang="pt-PT" sz="2400"/>
              <a:t> </a:t>
            </a:r>
            <a:r>
              <a:rPr lang="pt-PT" sz="2400" err="1"/>
              <a:t>informations</a:t>
            </a:r>
            <a:endParaRPr lang="pt-PT" sz="2400"/>
          </a:p>
          <a:p>
            <a:pPr marL="800100" lvl="1" indent="-342900">
              <a:buFont typeface="Arial" panose="020B0604020202020204" pitchFamily="34" charset="0"/>
              <a:buChar char="•"/>
            </a:pPr>
            <a:r>
              <a:rPr lang="pt-PT" sz="2400" err="1">
                <a:ea typeface="+mn-lt"/>
                <a:cs typeface="+mn-lt"/>
              </a:rPr>
              <a:t>Significantly</a:t>
            </a:r>
            <a:r>
              <a:rPr lang="pt-PT" sz="2400">
                <a:ea typeface="+mn-lt"/>
                <a:cs typeface="+mn-lt"/>
              </a:rPr>
              <a:t> </a:t>
            </a:r>
            <a:r>
              <a:rPr lang="pt-PT" sz="2400" err="1">
                <a:ea typeface="+mn-lt"/>
                <a:cs typeface="+mn-lt"/>
              </a:rPr>
              <a:t>reduced</a:t>
            </a:r>
            <a:r>
              <a:rPr lang="pt-PT" sz="2400">
                <a:ea typeface="+mn-lt"/>
                <a:cs typeface="+mn-lt"/>
              </a:rPr>
              <a:t> </a:t>
            </a:r>
            <a:r>
              <a:rPr lang="pt-PT" sz="2400" err="1">
                <a:ea typeface="+mn-lt"/>
                <a:cs typeface="+mn-lt"/>
              </a:rPr>
              <a:t>delay</a:t>
            </a:r>
            <a:endParaRPr lang="pt-PT" sz="2400">
              <a:ea typeface="+mn-lt"/>
              <a:cs typeface="+mn-lt"/>
            </a:endParaRPr>
          </a:p>
          <a:p>
            <a:pPr marL="457200" indent="-457200">
              <a:buFont typeface="Arial" panose="020B0604020202020204" pitchFamily="34" charset="0"/>
              <a:buChar char="•"/>
            </a:pPr>
            <a:r>
              <a:rPr lang="pt-PT" sz="2800" err="1">
                <a:ea typeface="+mn-lt"/>
                <a:cs typeface="+mn-lt"/>
              </a:rPr>
              <a:t>Vehicle</a:t>
            </a:r>
            <a:r>
              <a:rPr lang="pt-PT" sz="2800">
                <a:ea typeface="+mn-lt"/>
                <a:cs typeface="+mn-lt"/>
              </a:rPr>
              <a:t>-To-</a:t>
            </a:r>
            <a:r>
              <a:rPr lang="pt-PT" sz="2800" err="1">
                <a:ea typeface="+mn-lt"/>
                <a:cs typeface="+mn-lt"/>
              </a:rPr>
              <a:t>Everything</a:t>
            </a:r>
            <a:r>
              <a:rPr lang="pt-PT" sz="2800">
                <a:ea typeface="+mn-lt"/>
                <a:cs typeface="+mn-lt"/>
              </a:rPr>
              <a:t> (</a:t>
            </a:r>
            <a:r>
              <a:rPr lang="pt-PT" sz="2800" b="1">
                <a:ea typeface="+mn-lt"/>
                <a:cs typeface="+mn-lt"/>
              </a:rPr>
              <a:t>V2X</a:t>
            </a:r>
            <a:r>
              <a:rPr lang="pt-PT" sz="2800">
                <a:ea typeface="+mn-lt"/>
                <a:cs typeface="+mn-lt"/>
              </a:rPr>
              <a:t>) </a:t>
            </a:r>
            <a:r>
              <a:rPr lang="pt-PT" sz="2800" err="1">
                <a:ea typeface="+mn-lt"/>
                <a:cs typeface="+mn-lt"/>
              </a:rPr>
              <a:t>services</a:t>
            </a:r>
            <a:endParaRPr lang="pt-PT" sz="2800">
              <a:ea typeface="+mn-lt"/>
              <a:cs typeface="+mn-lt"/>
            </a:endParaRPr>
          </a:p>
          <a:p>
            <a:pPr marL="800100" lvl="1" indent="-342900">
              <a:buFont typeface="Arial" panose="020B0604020202020204" pitchFamily="34" charset="0"/>
              <a:buChar char="•"/>
            </a:pPr>
            <a:r>
              <a:rPr lang="pt-PT" sz="2400" err="1">
                <a:ea typeface="+mn-lt"/>
                <a:cs typeface="+mn-lt"/>
              </a:rPr>
              <a:t>Tolling</a:t>
            </a:r>
            <a:endParaRPr lang="pt-PT" sz="2400">
              <a:ea typeface="+mn-lt"/>
              <a:cs typeface="+mn-lt"/>
            </a:endParaRPr>
          </a:p>
          <a:p>
            <a:pPr marL="800100" lvl="1" indent="-342900">
              <a:buFont typeface="Arial" panose="020B0604020202020204" pitchFamily="34" charset="0"/>
              <a:buChar char="•"/>
            </a:pPr>
            <a:r>
              <a:rPr lang="pt-PT" sz="2400" err="1">
                <a:ea typeface="+mn-lt"/>
                <a:cs typeface="+mn-lt"/>
              </a:rPr>
              <a:t>Electric</a:t>
            </a:r>
            <a:r>
              <a:rPr lang="pt-PT" sz="2400">
                <a:ea typeface="+mn-lt"/>
                <a:cs typeface="+mn-lt"/>
              </a:rPr>
              <a:t> </a:t>
            </a:r>
            <a:r>
              <a:rPr lang="pt-PT" sz="2400" err="1">
                <a:ea typeface="+mn-lt"/>
                <a:cs typeface="+mn-lt"/>
              </a:rPr>
              <a:t>Vehicle</a:t>
            </a:r>
            <a:r>
              <a:rPr lang="pt-PT" sz="2400">
                <a:ea typeface="+mn-lt"/>
                <a:cs typeface="+mn-lt"/>
              </a:rPr>
              <a:t> (</a:t>
            </a:r>
            <a:r>
              <a:rPr lang="pt-PT" sz="2400" b="1">
                <a:ea typeface="+mn-lt"/>
                <a:cs typeface="+mn-lt"/>
              </a:rPr>
              <a:t>EV</a:t>
            </a:r>
            <a:r>
              <a:rPr lang="pt-PT" sz="2400">
                <a:ea typeface="+mn-lt"/>
                <a:cs typeface="+mn-lt"/>
              </a:rPr>
              <a:t>) </a:t>
            </a:r>
            <a:r>
              <a:rPr lang="pt-PT" sz="2400" err="1">
                <a:ea typeface="+mn-lt"/>
                <a:cs typeface="+mn-lt"/>
              </a:rPr>
              <a:t>charging</a:t>
            </a:r>
            <a:endParaRPr lang="pt-PT" sz="240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32982</TotalTime>
  <Words>3173</Words>
  <Application>Microsoft Office PowerPoint</Application>
  <PresentationFormat>Widescreen</PresentationFormat>
  <Paragraphs>369</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294</cp:revision>
  <dcterms:created xsi:type="dcterms:W3CDTF">2012-08-15T17:17:20Z</dcterms:created>
  <dcterms:modified xsi:type="dcterms:W3CDTF">2024-07-03T10:15:41Z</dcterms:modified>
</cp:coreProperties>
</file>